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48"/>
  </p:notesMasterIdLst>
  <p:handoutMasterIdLst>
    <p:handoutMasterId r:id="rId49"/>
  </p:handoutMasterIdLst>
  <p:sldIdLst>
    <p:sldId id="638" r:id="rId2"/>
    <p:sldId id="806" r:id="rId3"/>
    <p:sldId id="807" r:id="rId4"/>
    <p:sldId id="808" r:id="rId5"/>
    <p:sldId id="810" r:id="rId6"/>
    <p:sldId id="869" r:id="rId7"/>
    <p:sldId id="811" r:id="rId8"/>
    <p:sldId id="812" r:id="rId9"/>
    <p:sldId id="888" r:id="rId10"/>
    <p:sldId id="941" r:id="rId11"/>
    <p:sldId id="892" r:id="rId12"/>
    <p:sldId id="891" r:id="rId13"/>
    <p:sldId id="942" r:id="rId14"/>
    <p:sldId id="896" r:id="rId15"/>
    <p:sldId id="897" r:id="rId16"/>
    <p:sldId id="898" r:id="rId17"/>
    <p:sldId id="899" r:id="rId18"/>
    <p:sldId id="901" r:id="rId19"/>
    <p:sldId id="902" r:id="rId20"/>
    <p:sldId id="903" r:id="rId21"/>
    <p:sldId id="905" r:id="rId22"/>
    <p:sldId id="906" r:id="rId23"/>
    <p:sldId id="908" r:id="rId24"/>
    <p:sldId id="909" r:id="rId25"/>
    <p:sldId id="910" r:id="rId26"/>
    <p:sldId id="911" r:id="rId27"/>
    <p:sldId id="912" r:id="rId28"/>
    <p:sldId id="913" r:id="rId29"/>
    <p:sldId id="914" r:id="rId30"/>
    <p:sldId id="915" r:id="rId31"/>
    <p:sldId id="916" r:id="rId32"/>
    <p:sldId id="917" r:id="rId33"/>
    <p:sldId id="918" r:id="rId34"/>
    <p:sldId id="919" r:id="rId35"/>
    <p:sldId id="920" r:id="rId36"/>
    <p:sldId id="921" r:id="rId37"/>
    <p:sldId id="922" r:id="rId38"/>
    <p:sldId id="923" r:id="rId39"/>
    <p:sldId id="924" r:id="rId40"/>
    <p:sldId id="925" r:id="rId41"/>
    <p:sldId id="926" r:id="rId42"/>
    <p:sldId id="927" r:id="rId43"/>
    <p:sldId id="928" r:id="rId44"/>
    <p:sldId id="929" r:id="rId45"/>
    <p:sldId id="930" r:id="rId46"/>
    <p:sldId id="933" r:id="rId4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953F"/>
    <a:srgbClr val="FF9999"/>
    <a:srgbClr val="FF5050"/>
    <a:srgbClr val="B45608"/>
    <a:srgbClr val="DA9710"/>
    <a:srgbClr val="FFFFCC"/>
    <a:srgbClr val="CC0000"/>
    <a:srgbClr val="99CCFF"/>
    <a:srgbClr val="A46DC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485" autoAdjust="0"/>
    <p:restoredTop sz="96947" autoAdjust="0"/>
  </p:normalViewPr>
  <p:slideViewPr>
    <p:cSldViewPr>
      <p:cViewPr varScale="1">
        <p:scale>
          <a:sx n="81" d="100"/>
          <a:sy n="81" d="100"/>
        </p:scale>
        <p:origin x="84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6EFA4-52B6-4C81-A05E-15EEEC2F147E}" type="doc">
      <dgm:prSet loTypeId="urn:microsoft.com/office/officeart/2005/8/layout/radial2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EA2391-B344-4D44-9DC2-0AAD155CB36F}">
      <dgm:prSet phldrT="[Текст]" custT="1"/>
      <dgm:spPr/>
      <dgm:t>
        <a:bodyPr/>
        <a:lstStyle/>
        <a:p>
          <a:r>
            <a:rPr lang="ru-RU" sz="2400" b="1" dirty="0" err="1"/>
            <a:t>Информальное</a:t>
          </a:r>
          <a:r>
            <a:rPr lang="ru-RU" sz="2400" b="1" dirty="0"/>
            <a:t> образование  </a:t>
          </a:r>
          <a:br>
            <a:rPr lang="ru-RU" sz="2400" b="1" dirty="0"/>
          </a:br>
          <a:r>
            <a:rPr lang="ru-RU" sz="2400" b="1" dirty="0"/>
            <a:t>(вглубь)</a:t>
          </a:r>
        </a:p>
      </dgm:t>
    </dgm:pt>
    <dgm:pt modelId="{552D1767-5A0F-47EB-AB4F-E65EE4324E38}" type="parTrans" cxnId="{A672D9DC-8F5F-48DE-A727-00CF5EE8410A}">
      <dgm:prSet/>
      <dgm:spPr/>
      <dgm:t>
        <a:bodyPr/>
        <a:lstStyle/>
        <a:p>
          <a:endParaRPr lang="ru-RU"/>
        </a:p>
      </dgm:t>
    </dgm:pt>
    <dgm:pt modelId="{6CB28474-28D7-419B-B96C-6A73CB247E83}" type="sibTrans" cxnId="{A672D9DC-8F5F-48DE-A727-00CF5EE8410A}">
      <dgm:prSet/>
      <dgm:spPr/>
      <dgm:t>
        <a:bodyPr/>
        <a:lstStyle/>
        <a:p>
          <a:endParaRPr lang="ru-RU"/>
        </a:p>
      </dgm:t>
    </dgm:pt>
    <dgm:pt modelId="{E6281468-1129-422E-9863-F7A03D836E31}">
      <dgm:prSet phldrT="[Текст]" custT="1"/>
      <dgm:spPr/>
      <dgm:t>
        <a:bodyPr/>
        <a:lstStyle/>
        <a:p>
          <a:r>
            <a:rPr lang="ru-RU" sz="2400" b="1" dirty="0"/>
            <a:t>Неформальное образование</a:t>
          </a:r>
          <a:br>
            <a:rPr lang="ru-RU" sz="2400" b="1" dirty="0"/>
          </a:br>
          <a:r>
            <a:rPr lang="ru-RU" sz="2400" b="1" dirty="0"/>
            <a:t>(горизонталь)</a:t>
          </a:r>
        </a:p>
      </dgm:t>
    </dgm:pt>
    <dgm:pt modelId="{66FC7B87-BA48-4F6A-BF36-8C6A4FBB413C}" type="sibTrans" cxnId="{B8AC26EC-D8AB-4B81-9DB3-B0BFE9CFA1CE}">
      <dgm:prSet/>
      <dgm:spPr/>
      <dgm:t>
        <a:bodyPr/>
        <a:lstStyle/>
        <a:p>
          <a:endParaRPr lang="ru-RU"/>
        </a:p>
      </dgm:t>
    </dgm:pt>
    <dgm:pt modelId="{7D4B4B5F-7F7F-4626-A12D-88449DC4A375}" type="parTrans" cxnId="{B8AC26EC-D8AB-4B81-9DB3-B0BFE9CFA1CE}">
      <dgm:prSet/>
      <dgm:spPr/>
      <dgm:t>
        <a:bodyPr/>
        <a:lstStyle/>
        <a:p>
          <a:endParaRPr lang="ru-RU"/>
        </a:p>
      </dgm:t>
    </dgm:pt>
    <dgm:pt modelId="{AED8F414-B23F-42FD-A997-CE99CD0C4E64}">
      <dgm:prSet phldrT="[Текст]" custT="1"/>
      <dgm:spPr/>
      <dgm:t>
        <a:bodyPr/>
        <a:lstStyle/>
        <a:p>
          <a:r>
            <a:rPr lang="ru-RU" sz="2400" b="1" dirty="0"/>
            <a:t>Формальное образование</a:t>
          </a:r>
          <a:br>
            <a:rPr lang="ru-RU" sz="2400" b="1" dirty="0"/>
          </a:br>
          <a:r>
            <a:rPr lang="ru-RU" sz="2400" b="1" dirty="0"/>
            <a:t>(вертикаль)</a:t>
          </a:r>
        </a:p>
      </dgm:t>
    </dgm:pt>
    <dgm:pt modelId="{2BAD4898-457C-4ECC-BCFF-CAC1F505D44A}" type="sibTrans" cxnId="{F232DE53-A181-4D6A-9E37-CBE4A9A3322B}">
      <dgm:prSet/>
      <dgm:spPr/>
      <dgm:t>
        <a:bodyPr/>
        <a:lstStyle/>
        <a:p>
          <a:endParaRPr lang="ru-RU"/>
        </a:p>
      </dgm:t>
    </dgm:pt>
    <dgm:pt modelId="{8787D1B7-897E-4DBA-A696-99032D786399}" type="parTrans" cxnId="{F232DE53-A181-4D6A-9E37-CBE4A9A3322B}">
      <dgm:prSet/>
      <dgm:spPr/>
      <dgm:t>
        <a:bodyPr/>
        <a:lstStyle/>
        <a:p>
          <a:endParaRPr lang="ru-RU"/>
        </a:p>
      </dgm:t>
    </dgm:pt>
    <dgm:pt modelId="{8F2F8E09-B320-43C7-93FA-AE3ED9327875}" type="pres">
      <dgm:prSet presAssocID="{51D6EFA4-52B6-4C81-A05E-15EEEC2F147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907754C-5C98-46D9-B07C-165179DA0714}" type="pres">
      <dgm:prSet presAssocID="{51D6EFA4-52B6-4C81-A05E-15EEEC2F147E}" presName="cycle" presStyleCnt="0"/>
      <dgm:spPr/>
    </dgm:pt>
    <dgm:pt modelId="{E6D6F008-8900-456A-B224-5379ED2E58BF}" type="pres">
      <dgm:prSet presAssocID="{51D6EFA4-52B6-4C81-A05E-15EEEC2F147E}" presName="centerShape" presStyleCnt="0"/>
      <dgm:spPr/>
    </dgm:pt>
    <dgm:pt modelId="{1712268D-9D0B-47B9-A873-C043A236687C}" type="pres">
      <dgm:prSet presAssocID="{51D6EFA4-52B6-4C81-A05E-15EEEC2F147E}" presName="connSite" presStyleLbl="node1" presStyleIdx="0" presStyleCnt="4"/>
      <dgm:spPr/>
    </dgm:pt>
    <dgm:pt modelId="{22DEA5C4-F772-4166-B287-E9AC4F97364C}" type="pres">
      <dgm:prSet presAssocID="{51D6EFA4-52B6-4C81-A05E-15EEEC2F147E}" presName="visible" presStyleLbl="node1" presStyleIdx="0" presStyleCnt="4" custLinFactNeighborX="5053" custLinFactNeighborY="217"/>
      <dgm:spPr/>
    </dgm:pt>
    <dgm:pt modelId="{A3900B19-192D-4DD9-9874-94EF104E5D62}" type="pres">
      <dgm:prSet presAssocID="{8787D1B7-897E-4DBA-A696-99032D786399}" presName="Name25" presStyleLbl="parChTrans1D1" presStyleIdx="0" presStyleCnt="3"/>
      <dgm:spPr/>
    </dgm:pt>
    <dgm:pt modelId="{408A6887-9CD5-40EC-B2EF-48118C2165F2}" type="pres">
      <dgm:prSet presAssocID="{AED8F414-B23F-42FD-A997-CE99CD0C4E64}" presName="node" presStyleCnt="0"/>
      <dgm:spPr/>
    </dgm:pt>
    <dgm:pt modelId="{94E85DEB-1546-4159-BEC1-3E8841AED008}" type="pres">
      <dgm:prSet presAssocID="{AED8F414-B23F-42FD-A997-CE99CD0C4E64}" presName="parentNode" presStyleLbl="node1" presStyleIdx="1" presStyleCnt="4" custScaleX="367584" custLinFactX="100000" custLinFactNeighborX="118033" custLinFactNeighborY="13109">
        <dgm:presLayoutVars>
          <dgm:chMax val="1"/>
          <dgm:bulletEnabled val="1"/>
        </dgm:presLayoutVars>
      </dgm:prSet>
      <dgm:spPr/>
    </dgm:pt>
    <dgm:pt modelId="{F1CD805B-6B93-4FB9-81F8-D22843F61043}" type="pres">
      <dgm:prSet presAssocID="{AED8F414-B23F-42FD-A997-CE99CD0C4E64}" presName="childNode" presStyleLbl="revTx" presStyleIdx="0" presStyleCnt="0">
        <dgm:presLayoutVars>
          <dgm:bulletEnabled val="1"/>
        </dgm:presLayoutVars>
      </dgm:prSet>
      <dgm:spPr/>
    </dgm:pt>
    <dgm:pt modelId="{036EBECE-CFA0-415F-B071-83A99E8E4651}" type="pres">
      <dgm:prSet presAssocID="{7D4B4B5F-7F7F-4626-A12D-88449DC4A375}" presName="Name25" presStyleLbl="parChTrans1D1" presStyleIdx="1" presStyleCnt="3"/>
      <dgm:spPr/>
    </dgm:pt>
    <dgm:pt modelId="{96D65D2A-0ECF-4ECB-B1DB-99D060AF22F4}" type="pres">
      <dgm:prSet presAssocID="{E6281468-1129-422E-9863-F7A03D836E31}" presName="node" presStyleCnt="0"/>
      <dgm:spPr/>
    </dgm:pt>
    <dgm:pt modelId="{94D0A3DF-798D-4D0F-BC92-11F89FB5E1DE}" type="pres">
      <dgm:prSet presAssocID="{E6281468-1129-422E-9863-F7A03D836E31}" presName="parentNode" presStyleLbl="node1" presStyleIdx="2" presStyleCnt="4" custScaleX="402305" custLinFactX="87686" custLinFactNeighborX="100000" custLinFactNeighborY="151">
        <dgm:presLayoutVars>
          <dgm:chMax val="1"/>
          <dgm:bulletEnabled val="1"/>
        </dgm:presLayoutVars>
      </dgm:prSet>
      <dgm:spPr/>
    </dgm:pt>
    <dgm:pt modelId="{74BE89CA-9883-4FFA-9BAF-B27146896C40}" type="pres">
      <dgm:prSet presAssocID="{E6281468-1129-422E-9863-F7A03D836E31}" presName="childNode" presStyleLbl="revTx" presStyleIdx="0" presStyleCnt="0">
        <dgm:presLayoutVars>
          <dgm:bulletEnabled val="1"/>
        </dgm:presLayoutVars>
      </dgm:prSet>
      <dgm:spPr/>
    </dgm:pt>
    <dgm:pt modelId="{6CD0F33D-347F-4413-91FD-C85B6C97AF3E}" type="pres">
      <dgm:prSet presAssocID="{552D1767-5A0F-47EB-AB4F-E65EE4324E38}" presName="Name25" presStyleLbl="parChTrans1D1" presStyleIdx="2" presStyleCnt="3"/>
      <dgm:spPr/>
    </dgm:pt>
    <dgm:pt modelId="{F513A19B-3F7E-4A8E-9E9C-8F5965941043}" type="pres">
      <dgm:prSet presAssocID="{13EA2391-B344-4D44-9DC2-0AAD155CB36F}" presName="node" presStyleCnt="0"/>
      <dgm:spPr/>
    </dgm:pt>
    <dgm:pt modelId="{4F43D682-0838-488A-A71B-1FA3668F6097}" type="pres">
      <dgm:prSet presAssocID="{13EA2391-B344-4D44-9DC2-0AAD155CB36F}" presName="parentNode" presStyleLbl="node1" presStyleIdx="3" presStyleCnt="4" custScaleX="361690" custLinFactX="100000" custLinFactNeighborX="123802" custLinFactNeighborY="-18327">
        <dgm:presLayoutVars>
          <dgm:chMax val="1"/>
          <dgm:bulletEnabled val="1"/>
        </dgm:presLayoutVars>
      </dgm:prSet>
      <dgm:spPr/>
    </dgm:pt>
    <dgm:pt modelId="{3B46584F-3612-45B7-BA45-AD2673F2B744}" type="pres">
      <dgm:prSet presAssocID="{13EA2391-B344-4D44-9DC2-0AAD155CB36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A848801-DE49-41B2-8EAA-D6420DE087E5}" type="presOf" srcId="{AED8F414-B23F-42FD-A997-CE99CD0C4E64}" destId="{94E85DEB-1546-4159-BEC1-3E8841AED008}" srcOrd="0" destOrd="0" presId="urn:microsoft.com/office/officeart/2005/8/layout/radial2"/>
    <dgm:cxn modelId="{8DEB8F0A-B513-405F-8C7F-7E43AA19691A}" type="presOf" srcId="{7D4B4B5F-7F7F-4626-A12D-88449DC4A375}" destId="{036EBECE-CFA0-415F-B071-83A99E8E4651}" srcOrd="0" destOrd="0" presId="urn:microsoft.com/office/officeart/2005/8/layout/radial2"/>
    <dgm:cxn modelId="{BA854761-FD69-4D6C-B40D-21B397C7548D}" type="presOf" srcId="{E6281468-1129-422E-9863-F7A03D836E31}" destId="{94D0A3DF-798D-4D0F-BC92-11F89FB5E1DE}" srcOrd="0" destOrd="0" presId="urn:microsoft.com/office/officeart/2005/8/layout/radial2"/>
    <dgm:cxn modelId="{F232DE53-A181-4D6A-9E37-CBE4A9A3322B}" srcId="{51D6EFA4-52B6-4C81-A05E-15EEEC2F147E}" destId="{AED8F414-B23F-42FD-A997-CE99CD0C4E64}" srcOrd="0" destOrd="0" parTransId="{8787D1B7-897E-4DBA-A696-99032D786399}" sibTransId="{2BAD4898-457C-4ECC-BCFF-CAC1F505D44A}"/>
    <dgm:cxn modelId="{5821A056-0704-46A7-99D0-4EAF04FEE36E}" type="presOf" srcId="{8787D1B7-897E-4DBA-A696-99032D786399}" destId="{A3900B19-192D-4DD9-9874-94EF104E5D62}" srcOrd="0" destOrd="0" presId="urn:microsoft.com/office/officeart/2005/8/layout/radial2"/>
    <dgm:cxn modelId="{BD4D1C95-C7A7-43BF-AEA4-BD3207B8C949}" type="presOf" srcId="{552D1767-5A0F-47EB-AB4F-E65EE4324E38}" destId="{6CD0F33D-347F-4413-91FD-C85B6C97AF3E}" srcOrd="0" destOrd="0" presId="urn:microsoft.com/office/officeart/2005/8/layout/radial2"/>
    <dgm:cxn modelId="{D773C5D3-4E6F-40F9-898A-3077E09D4C29}" type="presOf" srcId="{51D6EFA4-52B6-4C81-A05E-15EEEC2F147E}" destId="{8F2F8E09-B320-43C7-93FA-AE3ED9327875}" srcOrd="0" destOrd="0" presId="urn:microsoft.com/office/officeart/2005/8/layout/radial2"/>
    <dgm:cxn modelId="{A672D9DC-8F5F-48DE-A727-00CF5EE8410A}" srcId="{51D6EFA4-52B6-4C81-A05E-15EEEC2F147E}" destId="{13EA2391-B344-4D44-9DC2-0AAD155CB36F}" srcOrd="2" destOrd="0" parTransId="{552D1767-5A0F-47EB-AB4F-E65EE4324E38}" sibTransId="{6CB28474-28D7-419B-B96C-6A73CB247E83}"/>
    <dgm:cxn modelId="{13E712E0-5C1E-41FA-9CCD-C673D75EF021}" type="presOf" srcId="{13EA2391-B344-4D44-9DC2-0AAD155CB36F}" destId="{4F43D682-0838-488A-A71B-1FA3668F6097}" srcOrd="0" destOrd="0" presId="urn:microsoft.com/office/officeart/2005/8/layout/radial2"/>
    <dgm:cxn modelId="{B8AC26EC-D8AB-4B81-9DB3-B0BFE9CFA1CE}" srcId="{51D6EFA4-52B6-4C81-A05E-15EEEC2F147E}" destId="{E6281468-1129-422E-9863-F7A03D836E31}" srcOrd="1" destOrd="0" parTransId="{7D4B4B5F-7F7F-4626-A12D-88449DC4A375}" sibTransId="{66FC7B87-BA48-4F6A-BF36-8C6A4FBB413C}"/>
    <dgm:cxn modelId="{ABDD79F5-AAAD-4C5F-9480-8B0146202C47}" type="presParOf" srcId="{8F2F8E09-B320-43C7-93FA-AE3ED9327875}" destId="{9907754C-5C98-46D9-B07C-165179DA0714}" srcOrd="0" destOrd="0" presId="urn:microsoft.com/office/officeart/2005/8/layout/radial2"/>
    <dgm:cxn modelId="{A9D0E874-60FA-488F-9976-31FDB49E8972}" type="presParOf" srcId="{9907754C-5C98-46D9-B07C-165179DA0714}" destId="{E6D6F008-8900-456A-B224-5379ED2E58BF}" srcOrd="0" destOrd="0" presId="urn:microsoft.com/office/officeart/2005/8/layout/radial2"/>
    <dgm:cxn modelId="{5742B774-9261-4913-B371-61DBF48A3FA2}" type="presParOf" srcId="{E6D6F008-8900-456A-B224-5379ED2E58BF}" destId="{1712268D-9D0B-47B9-A873-C043A236687C}" srcOrd="0" destOrd="0" presId="urn:microsoft.com/office/officeart/2005/8/layout/radial2"/>
    <dgm:cxn modelId="{80776F2A-99E3-4D55-8EAD-6865FF08F1CF}" type="presParOf" srcId="{E6D6F008-8900-456A-B224-5379ED2E58BF}" destId="{22DEA5C4-F772-4166-B287-E9AC4F97364C}" srcOrd="1" destOrd="0" presId="urn:microsoft.com/office/officeart/2005/8/layout/radial2"/>
    <dgm:cxn modelId="{77E3E2A1-3B95-4E92-A57B-66FBC3D0831E}" type="presParOf" srcId="{9907754C-5C98-46D9-B07C-165179DA0714}" destId="{A3900B19-192D-4DD9-9874-94EF104E5D62}" srcOrd="1" destOrd="0" presId="urn:microsoft.com/office/officeart/2005/8/layout/radial2"/>
    <dgm:cxn modelId="{537631EB-EDD4-4192-B224-97FC7E0DE273}" type="presParOf" srcId="{9907754C-5C98-46D9-B07C-165179DA0714}" destId="{408A6887-9CD5-40EC-B2EF-48118C2165F2}" srcOrd="2" destOrd="0" presId="urn:microsoft.com/office/officeart/2005/8/layout/radial2"/>
    <dgm:cxn modelId="{633A9EDE-AEA6-4647-BD81-11BD2DE4A726}" type="presParOf" srcId="{408A6887-9CD5-40EC-B2EF-48118C2165F2}" destId="{94E85DEB-1546-4159-BEC1-3E8841AED008}" srcOrd="0" destOrd="0" presId="urn:microsoft.com/office/officeart/2005/8/layout/radial2"/>
    <dgm:cxn modelId="{8524E2F9-E13F-4D34-820D-6888136CAE10}" type="presParOf" srcId="{408A6887-9CD5-40EC-B2EF-48118C2165F2}" destId="{F1CD805B-6B93-4FB9-81F8-D22843F61043}" srcOrd="1" destOrd="0" presId="urn:microsoft.com/office/officeart/2005/8/layout/radial2"/>
    <dgm:cxn modelId="{B0AC7409-5324-4B9A-96FD-26DECAC17780}" type="presParOf" srcId="{9907754C-5C98-46D9-B07C-165179DA0714}" destId="{036EBECE-CFA0-415F-B071-83A99E8E4651}" srcOrd="3" destOrd="0" presId="urn:microsoft.com/office/officeart/2005/8/layout/radial2"/>
    <dgm:cxn modelId="{DE1102DC-5A14-4FBB-93DF-9A6975DA067B}" type="presParOf" srcId="{9907754C-5C98-46D9-B07C-165179DA0714}" destId="{96D65D2A-0ECF-4ECB-B1DB-99D060AF22F4}" srcOrd="4" destOrd="0" presId="urn:microsoft.com/office/officeart/2005/8/layout/radial2"/>
    <dgm:cxn modelId="{B7CF323B-7228-4DE8-8F35-5CDBE7CBF1A3}" type="presParOf" srcId="{96D65D2A-0ECF-4ECB-B1DB-99D060AF22F4}" destId="{94D0A3DF-798D-4D0F-BC92-11F89FB5E1DE}" srcOrd="0" destOrd="0" presId="urn:microsoft.com/office/officeart/2005/8/layout/radial2"/>
    <dgm:cxn modelId="{6AEF2078-1814-4099-A275-FB1D781D78AE}" type="presParOf" srcId="{96D65D2A-0ECF-4ECB-B1DB-99D060AF22F4}" destId="{74BE89CA-9883-4FFA-9BAF-B27146896C40}" srcOrd="1" destOrd="0" presId="urn:microsoft.com/office/officeart/2005/8/layout/radial2"/>
    <dgm:cxn modelId="{57937CFD-2CF2-47D0-8A09-0D9F70D022E9}" type="presParOf" srcId="{9907754C-5C98-46D9-B07C-165179DA0714}" destId="{6CD0F33D-347F-4413-91FD-C85B6C97AF3E}" srcOrd="5" destOrd="0" presId="urn:microsoft.com/office/officeart/2005/8/layout/radial2"/>
    <dgm:cxn modelId="{B80BC8B5-F4C5-43ED-BFA6-3B08BEF3BD46}" type="presParOf" srcId="{9907754C-5C98-46D9-B07C-165179DA0714}" destId="{F513A19B-3F7E-4A8E-9E9C-8F5965941043}" srcOrd="6" destOrd="0" presId="urn:microsoft.com/office/officeart/2005/8/layout/radial2"/>
    <dgm:cxn modelId="{27B6B774-3022-47E4-BB77-2D9F44280CC4}" type="presParOf" srcId="{F513A19B-3F7E-4A8E-9E9C-8F5965941043}" destId="{4F43D682-0838-488A-A71B-1FA3668F6097}" srcOrd="0" destOrd="0" presId="urn:microsoft.com/office/officeart/2005/8/layout/radial2"/>
    <dgm:cxn modelId="{72B1C2E0-1FEC-4042-B9BB-B3F0998BC028}" type="presParOf" srcId="{F513A19B-3F7E-4A8E-9E9C-8F5965941043}" destId="{3B46584F-3612-45B7-BA45-AD2673F2B74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0F33D-347F-4413-91FD-C85B6C97AF3E}">
      <dsp:nvSpPr>
        <dsp:cNvPr id="0" name=""/>
        <dsp:cNvSpPr/>
      </dsp:nvSpPr>
      <dsp:spPr>
        <a:xfrm rot="1132158">
          <a:off x="1502819" y="3052570"/>
          <a:ext cx="2426302" cy="47021"/>
        </a:xfrm>
        <a:custGeom>
          <a:avLst/>
          <a:gdLst/>
          <a:ahLst/>
          <a:cxnLst/>
          <a:rect l="0" t="0" r="0" b="0"/>
          <a:pathLst>
            <a:path>
              <a:moveTo>
                <a:pt x="0" y="23510"/>
              </a:moveTo>
              <a:lnTo>
                <a:pt x="2426302" y="23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EBECE-CFA0-415F-B071-83A99E8E4651}">
      <dsp:nvSpPr>
        <dsp:cNvPr id="0" name=""/>
        <dsp:cNvSpPr/>
      </dsp:nvSpPr>
      <dsp:spPr>
        <a:xfrm rot="1501">
          <a:off x="1568015" y="2403628"/>
          <a:ext cx="1113883" cy="47021"/>
        </a:xfrm>
        <a:custGeom>
          <a:avLst/>
          <a:gdLst/>
          <a:ahLst/>
          <a:cxnLst/>
          <a:rect l="0" t="0" r="0" b="0"/>
          <a:pathLst>
            <a:path>
              <a:moveTo>
                <a:pt x="0" y="23510"/>
              </a:moveTo>
              <a:lnTo>
                <a:pt x="1113883" y="23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00B19-192D-4DD9-9874-94EF104E5D62}">
      <dsp:nvSpPr>
        <dsp:cNvPr id="0" name=""/>
        <dsp:cNvSpPr/>
      </dsp:nvSpPr>
      <dsp:spPr>
        <a:xfrm rot="20401615">
          <a:off x="1495750" y="1719190"/>
          <a:ext cx="2402972" cy="47021"/>
        </a:xfrm>
        <a:custGeom>
          <a:avLst/>
          <a:gdLst/>
          <a:ahLst/>
          <a:cxnLst/>
          <a:rect l="0" t="0" r="0" b="0"/>
          <a:pathLst>
            <a:path>
              <a:moveTo>
                <a:pt x="0" y="23510"/>
              </a:moveTo>
              <a:lnTo>
                <a:pt x="2402972" y="23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EA5C4-F772-4166-B287-E9AC4F97364C}">
      <dsp:nvSpPr>
        <dsp:cNvPr id="0" name=""/>
        <dsp:cNvSpPr/>
      </dsp:nvSpPr>
      <dsp:spPr>
        <a:xfrm>
          <a:off x="-150702" y="1356321"/>
          <a:ext cx="2149822" cy="21498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E85DEB-1546-4159-BEC1-3E8841AED008}">
      <dsp:nvSpPr>
        <dsp:cNvPr id="0" name=""/>
        <dsp:cNvSpPr/>
      </dsp:nvSpPr>
      <dsp:spPr>
        <a:xfrm>
          <a:off x="2876389" y="171032"/>
          <a:ext cx="4741441" cy="12898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Формальное образование</a:t>
          </a:r>
          <a:br>
            <a:rPr lang="ru-RU" sz="2400" b="1" kern="1200" dirty="0"/>
          </a:br>
          <a:r>
            <a:rPr lang="ru-RU" sz="2400" b="1" kern="1200" dirty="0"/>
            <a:t>(вертикаль)</a:t>
          </a:r>
        </a:p>
      </dsp:txBody>
      <dsp:txXfrm>
        <a:off x="2876389" y="171032"/>
        <a:ext cx="4741441" cy="1289893"/>
      </dsp:txXfrm>
    </dsp:sp>
    <dsp:sp modelId="{94D0A3DF-798D-4D0F-BC92-11F89FB5E1DE}">
      <dsp:nvSpPr>
        <dsp:cNvPr id="0" name=""/>
        <dsp:cNvSpPr/>
      </dsp:nvSpPr>
      <dsp:spPr>
        <a:xfrm>
          <a:off x="2681894" y="1783569"/>
          <a:ext cx="5189305" cy="12898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Неформальное образование</a:t>
          </a:r>
          <a:br>
            <a:rPr lang="ru-RU" sz="2400" b="1" kern="1200" dirty="0"/>
          </a:br>
          <a:r>
            <a:rPr lang="ru-RU" sz="2400" b="1" kern="1200" dirty="0"/>
            <a:t>(горизонталь)</a:t>
          </a:r>
        </a:p>
      </dsp:txBody>
      <dsp:txXfrm>
        <a:off x="2681894" y="1783569"/>
        <a:ext cx="5189305" cy="1289893"/>
      </dsp:txXfrm>
    </dsp:sp>
    <dsp:sp modelId="{4F43D682-0838-488A-A71B-1FA3668F6097}">
      <dsp:nvSpPr>
        <dsp:cNvPr id="0" name=""/>
        <dsp:cNvSpPr/>
      </dsp:nvSpPr>
      <dsp:spPr>
        <a:xfrm>
          <a:off x="2998319" y="3324903"/>
          <a:ext cx="4665415" cy="12898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Информальное</a:t>
          </a:r>
          <a:r>
            <a:rPr lang="ru-RU" sz="2400" b="1" kern="1200" dirty="0"/>
            <a:t> образование  </a:t>
          </a:r>
          <a:br>
            <a:rPr lang="ru-RU" sz="2400" b="1" kern="1200" dirty="0"/>
          </a:br>
          <a:r>
            <a:rPr lang="ru-RU" sz="2400" b="1" kern="1200" dirty="0"/>
            <a:t>(вглубь)</a:t>
          </a:r>
        </a:p>
      </dsp:txBody>
      <dsp:txXfrm>
        <a:off x="2998319" y="3324903"/>
        <a:ext cx="4665415" cy="1289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0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51" y="0"/>
            <a:ext cx="2945839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516"/>
            <a:ext cx="2945840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51" y="9429516"/>
            <a:ext cx="2945839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40" cy="496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51" y="0"/>
            <a:ext cx="2945839" cy="496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10" y="4715906"/>
            <a:ext cx="5438140" cy="44677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516"/>
            <a:ext cx="2945840" cy="496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51" y="9429516"/>
            <a:ext cx="2945839" cy="496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04B5-D1EE-4F58-8738-7D92EFD236F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ФОН_флаг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ip.exper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928670"/>
            <a:ext cx="8196540" cy="714379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800" b="1" dirty="0"/>
              <a:t>ИННОВАЦИИ В </a:t>
            </a:r>
            <a:r>
              <a:rPr lang="ru-RU" sz="2800" b="1"/>
              <a:t>ОБРАЗОВАТЕЛЬНОЙ ОРГАНИЗАЦИИ: </a:t>
            </a:r>
            <a:r>
              <a:rPr lang="ru-RU" sz="2800" b="1" dirty="0"/>
              <a:t>СТРАТЕГИИ РАЗВИТИЯ И СОВРЕМЕННЫЕ ПРАКТИКИ</a:t>
            </a:r>
          </a:p>
          <a:p>
            <a:pPr algn="ctr">
              <a:buNone/>
            </a:pPr>
            <a:endParaRPr lang="ru-RU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ТОПОЛЬНИКОВА  Наталья Николаевна,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к.п.н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.,</a:t>
            </a: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topolnikova@yandex.ru</a:t>
            </a:r>
          </a:p>
          <a:p>
            <a:pPr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770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200" dirty="0"/>
              <a:t>Инновационная площадка по реализации инновационных проектов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Инновационная площадка </a:t>
            </a:r>
            <a:r>
              <a:rPr lang="ru-RU" dirty="0"/>
              <a:t>– образовательная организация или их объединение осуществляющие деятельность по разработке, внедрению и распространению новых подходов, технологий и методик в воспитании и обучении, инновационных проектов и разработок по стратегически важным направлениям инновационной деятельности в области образования и педагогической науки.</a:t>
            </a:r>
          </a:p>
          <a:p>
            <a:r>
              <a:rPr lang="ru-RU" b="1" dirty="0"/>
              <a:t>Инновационный проект </a:t>
            </a:r>
            <a:r>
              <a:rPr lang="ru-RU" dirty="0"/>
              <a:t>— совокупность мероприятий по разработке продуктов инновационной деятельности (образовательных программ и проектов, методических рекомендаций, учебных пособий, и т. д.) через опытно-экспериментальную деятельность, их дальнейшего внедрения в иных образовательных организациях.</a:t>
            </a:r>
          </a:p>
          <a:p>
            <a:r>
              <a:rPr lang="ru-RU" dirty="0"/>
              <a:t>Площадки могут осуществлять инновационные проекты по одному или нескольким тематическим направлениям инновационной деятельности.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48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Федеральный уровень</a:t>
            </a:r>
            <a:br>
              <a:rPr lang="ru-RU" sz="3600" dirty="0"/>
            </a:br>
            <a:r>
              <a:rPr lang="en-US" sz="3600" dirty="0"/>
              <a:t>https://fip.expert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ФЕДЕРАЛЬНЫЕ ИННОВАЦИОННЫЕ ПЛОЩАДКИ (ФИП)—</a:t>
            </a:r>
          </a:p>
          <a:p>
            <a:pPr marL="0" indent="0">
              <a:buNone/>
            </a:pPr>
            <a:r>
              <a:rPr lang="ru-RU" dirty="0"/>
              <a:t>организации, осуществляющие образовательную деятельность, либо иные действующие в сфере образования организации, а также объединения таких организаций, независимо от их организационно-правовой формы, типа, ведомственной принадлежности, реализующие инновационные проекты или программы, которые имеют существенное значение для обеспечения модернизации и развития системы образования с учётом основных направлений социально-экономического развития Российской Федерации, реализации приоритетных направлений государственной политики Российской Федерации в сфере образования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(ст. 20 ФЗ №273 «Об образовании в Российской Федерации»)</a:t>
            </a:r>
          </a:p>
        </p:txBody>
      </p:sp>
    </p:spTree>
    <p:extLst>
      <p:ext uri="{BB962C8B-B14F-4D97-AF65-F5344CB8AC3E}">
        <p14:creationId xmlns:p14="http://schemas.microsoft.com/office/powerpoint/2010/main" val="330852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Федеральный уровень</a:t>
            </a:r>
            <a:br>
              <a:rPr lang="ru-RU" sz="4000" dirty="0"/>
            </a:br>
            <a:r>
              <a:rPr lang="en-US" sz="4000" dirty="0">
                <a:hlinkClick r:id="rId2"/>
              </a:rPr>
              <a:t>https://fip.expert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7745505" cy="4885927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b="1" u="sng" cap="all" dirty="0"/>
              <a:t>Основные НАПРАВЛЕНИЯ деятельности</a:t>
            </a:r>
            <a:endParaRPr lang="ru-RU" b="1" cap="all" dirty="0"/>
          </a:p>
          <a:p>
            <a:pPr marL="0" indent="0">
              <a:buNone/>
            </a:pPr>
            <a:r>
              <a:rPr lang="ru-RU" dirty="0"/>
              <a:t>1. Разработка, апробация и (или) внедрение:</a:t>
            </a:r>
          </a:p>
          <a:p>
            <a:r>
              <a:rPr lang="ru-RU" dirty="0"/>
              <a:t>новых элементов содержания образования и систем воспитания, новых педагогических технологий, учебно-методических и учебно-лабораторных комплексов, форм, методов и средств обучения в организациях, осуществляющих образовательную деятельность, в том числе с использованием ресурсов негосударственного сектора;</a:t>
            </a:r>
          </a:p>
          <a:p>
            <a:r>
              <a:rPr lang="ru-RU" dirty="0"/>
              <a:t>примерных основных образовательных программ, инновационных образовательных программ, программ развития образовательных организаций, работающих в сложных социальных условиях;</a:t>
            </a:r>
          </a:p>
          <a:p>
            <a:r>
              <a:rPr lang="ru-RU" dirty="0"/>
              <a:t>новых профилей (специализаций) подготовки в сфере профессионального образования, обеспечивающих формирование кадрового и научного потенциала в соответствии с основными направлениями социально-экономического развития Российской Федерации;</a:t>
            </a:r>
          </a:p>
          <a:p>
            <a:r>
              <a:rPr lang="ru-RU" dirty="0"/>
              <a:t>методик подготовки, профессиональной переподготовки и (или) повышения квалификации кадров, в том числе педагогических, научных и научно-педагогических работников и руководящих работников сферы образования, на основе применения современных образовательных технологий;</a:t>
            </a:r>
          </a:p>
          <a:p>
            <a:r>
              <a:rPr lang="ru-RU" dirty="0"/>
              <a:t>новых механизмов, форм и методов управления образованием на разных уровнях, в том числе с использованием современных технологий;</a:t>
            </a:r>
          </a:p>
          <a:p>
            <a:r>
              <a:rPr lang="ru-RU" dirty="0"/>
              <a:t>новых институтов общественного участия в управлении образованием;</a:t>
            </a:r>
          </a:p>
          <a:p>
            <a:r>
              <a:rPr lang="ru-RU" dirty="0"/>
              <a:t>новых механизмов саморегулирования деятельности объединений образовательных организаций и работников сферы образования, а также сетевого взаимодействия образовательных организаций;</a:t>
            </a:r>
          </a:p>
          <a:p>
            <a:pPr marL="0" indent="0">
              <a:buNone/>
            </a:pPr>
            <a:r>
              <a:rPr lang="ru-RU" dirty="0"/>
              <a:t>2. Инновационная деятельность в сфере образования, направленная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системы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39240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Региональный уровень </a:t>
            </a:r>
          </a:p>
        </p:txBody>
      </p:sp>
      <p:pic>
        <p:nvPicPr>
          <p:cNvPr id="1026" name="Picture 2" descr="D:\Users\Заведующий\Desktop\2025-11-17_10-55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6312"/>
            <a:ext cx="8363272" cy="45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928670"/>
            <a:ext cx="8196540" cy="714379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Инновационная деятельность педагога в современных условиях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6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b="1" dirty="0"/>
              <a:t>Определение понятия </a:t>
            </a:r>
            <a:br>
              <a:rPr lang="ru-RU" sz="3200" b="1" dirty="0"/>
            </a:br>
            <a:r>
              <a:rPr lang="ru-RU" sz="3200" b="1" dirty="0"/>
              <a:t>«инновационная деятельность педагога»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Инновационная деятельность педагога </a:t>
            </a:r>
            <a:r>
              <a:rPr lang="ru-RU" dirty="0"/>
              <a:t>– целенаправленная работа, основанная на осмыслении собственного профессионального опыта путем изучения и сравнения образовательного процесса для его изменения и получения при этом более качественного образования.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5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Готовность к инновационной деятельности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1916833"/>
            <a:ext cx="7905200" cy="420933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dirty="0"/>
              <a:t>совокупность качеств педагога, определяющих его направленность на развитие собственной педагогической деятельности и деятельности всего коллектива образовательного учреждения, а также его способности выявлять актуальные проблемы образования, находить и реализовать эффективные способы их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21990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Инновационная деятельность педагога зависит: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99247" y="1772815"/>
            <a:ext cx="7745505" cy="43533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от уровня   </a:t>
            </a:r>
            <a:r>
              <a:rPr lang="ru-RU" b="1" dirty="0"/>
              <a:t>личностной готовности педагога</a:t>
            </a:r>
            <a:r>
              <a:rPr lang="ru-RU" dirty="0"/>
              <a:t> к этой деятельности, совокупности качеств педагога,  определяющих его направленность на совершенствование собственной педагогической деятельности:</a:t>
            </a:r>
          </a:p>
          <a:p>
            <a:pPr lvl="0"/>
            <a:r>
              <a:rPr lang="ru-RU" dirty="0"/>
              <a:t>   </a:t>
            </a:r>
            <a:r>
              <a:rPr lang="ru-RU" i="1" dirty="0"/>
              <a:t>личностных </a:t>
            </a:r>
            <a:r>
              <a:rPr lang="ru-RU" dirty="0"/>
              <a:t> (работоспособность, готовность к творчеству, высокий эмоциональный статус);</a:t>
            </a:r>
          </a:p>
          <a:p>
            <a:pPr lvl="0"/>
            <a:r>
              <a:rPr lang="ru-RU" dirty="0"/>
              <a:t>  </a:t>
            </a:r>
            <a:r>
              <a:rPr lang="ru-RU" i="1" dirty="0"/>
              <a:t>специальных</a:t>
            </a:r>
            <a:r>
              <a:rPr lang="ru-RU" dirty="0"/>
              <a:t> (знание новых технологий, овладение новыми методами обучения, умение анализировать и  выявлять причины недостатков, находить актуальные проблемы  образования и реализовывать эффективные способы их решения).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645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 dirty="0"/>
              <a:t>Нельзя дать того, чего не имеешь</a:t>
            </a:r>
            <a:br>
              <a:rPr lang="ru-RU" altLang="ru-RU" b="1" dirty="0"/>
            </a:br>
            <a:endParaRPr lang="ru-RU" alt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484737"/>
              </p:ext>
            </p:extLst>
          </p:nvPr>
        </p:nvGraphicFramePr>
        <p:xfrm>
          <a:off x="323528" y="1196752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67544" y="3140968"/>
            <a:ext cx="15835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</a:rPr>
              <a:t>Педагог</a:t>
            </a:r>
          </a:p>
        </p:txBody>
      </p:sp>
    </p:spTree>
    <p:extLst>
      <p:ext uri="{BB962C8B-B14F-4D97-AF65-F5344CB8AC3E}">
        <p14:creationId xmlns:p14="http://schemas.microsoft.com/office/powerpoint/2010/main" val="207111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b="1" dirty="0"/>
              <a:t>Специфика новаторства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47260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/>
              <a:t>Участие педагогов в инновационной деятельности имеет свои особенности.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/>
              <a:t>1) предполагает присутствие </a:t>
            </a:r>
            <a:r>
              <a:rPr lang="ru-RU" sz="2200" b="1" dirty="0"/>
              <a:t>необходимой степени свободы у соответствующих субъектов</a:t>
            </a:r>
            <a:r>
              <a:rPr lang="ru-RU" sz="2200" dirty="0"/>
              <a:t>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/>
              <a:t>2) такой подход приводит к осознанию того, что </a:t>
            </a:r>
            <a:r>
              <a:rPr lang="ru-RU" sz="2200" b="1" dirty="0"/>
              <a:t>свобода творчества должна идти рядом с высокой личной ответственностью педагога</a:t>
            </a:r>
            <a:r>
              <a:rPr lang="ru-RU" sz="2200" dirty="0"/>
              <a:t>, занимающегося инновационной деятельностью. </a:t>
            </a:r>
          </a:p>
          <a:p>
            <a:pPr>
              <a:spcBef>
                <a:spcPts val="0"/>
              </a:spcBef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0723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1342282"/>
          </a:xfrm>
        </p:spPr>
        <p:txBody>
          <a:bodyPr/>
          <a:lstStyle/>
          <a:p>
            <a:r>
              <a:rPr lang="ru-RU" dirty="0"/>
              <a:t>Инновация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Нововведение</a:t>
            </a:r>
          </a:p>
          <a:p>
            <a:r>
              <a:rPr lang="ru-RU" dirty="0"/>
              <a:t>Новшество </a:t>
            </a:r>
            <a:r>
              <a:rPr lang="ru-RU"/>
              <a:t>(модернизация)</a:t>
            </a:r>
            <a:endParaRPr lang="ru-RU" dirty="0"/>
          </a:p>
          <a:p>
            <a:r>
              <a:rPr lang="ru-RU" dirty="0"/>
              <a:t>Инновационный процесс</a:t>
            </a:r>
          </a:p>
          <a:p>
            <a:r>
              <a:rPr lang="ru-RU" dirty="0"/>
              <a:t>Инновационная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66873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9412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b="1" dirty="0"/>
              <a:t>Классификация новаторства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132857"/>
            <a:ext cx="7833192" cy="399330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По своему назначению все новейшие внедрения в систему обучения условно делят на: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>
                <a:solidFill>
                  <a:srgbClr val="FF0000"/>
                </a:solidFill>
              </a:rPr>
              <a:t>Общие. </a:t>
            </a:r>
            <a:r>
              <a:rPr lang="ru-RU" dirty="0"/>
              <a:t>Это глобальные концепции, имеющиеся в современном образовании. Они находят свое проявление в оптимизации образовательного процесса, развитии гуманистических положений, практических и информационных технологий, а также в организации и в управлении педагогическими процессами.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>
                <a:solidFill>
                  <a:srgbClr val="FF0000"/>
                </a:solidFill>
              </a:rPr>
              <a:t>Частные</a:t>
            </a:r>
            <a:r>
              <a:rPr lang="ru-RU" dirty="0"/>
              <a:t>. Они имеют место в тех случаях, когда инновационная экспериментальная деятельность педагогов носит форму авторских нововведений, разрабатываемых в соответствии с современными направлениями образовательного процесса, и внедряется в отдельно взятой образовательной организации.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8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b="1" dirty="0"/>
              <a:t>Проблемы внедрения инноваций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низкий уровень базовой подготовки педагогов; </a:t>
            </a:r>
          </a:p>
          <a:p>
            <a:r>
              <a:rPr lang="ru-RU" dirty="0"/>
              <a:t>среда деятельности в классическом, традиционном режиме; </a:t>
            </a:r>
          </a:p>
          <a:p>
            <a:r>
              <a:rPr lang="ru-RU" dirty="0"/>
              <a:t>невысокая степень готовности к инновационной деятельности; </a:t>
            </a:r>
          </a:p>
          <a:p>
            <a:r>
              <a:rPr lang="ru-RU" dirty="0"/>
              <a:t>отсутствие мотивации из-за перегруженности; </a:t>
            </a:r>
          </a:p>
          <a:p>
            <a:r>
              <a:rPr lang="ru-RU" dirty="0"/>
              <a:t>неспособность определить для себя наиболее приоритетное направление, что вызывает распыление деятельности и не дает ощутимого результата;</a:t>
            </a:r>
          </a:p>
          <a:p>
            <a:r>
              <a:rPr lang="ru-RU" dirty="0"/>
              <a:t>отсутствие поддержки со стороны руководства.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849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Мотивы участия в инновационной деятельности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dirty="0"/>
              <a:t> </a:t>
            </a:r>
            <a:r>
              <a:rPr lang="ru-RU" b="1" dirty="0"/>
              <a:t>Мотив придает смысл деятельности для человека. 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/>
              <a:t>как способ получения дополнительного заработка;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как способ достижения признания и уважения со стороны руководства и коллег;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как выполнение своего профессионального долга;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как способ реализации своего творческого потенциала и саморазвития.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042070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445387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Инновационная деятельность – процесс, который развивается по определенным этапам и позволяет </a:t>
            </a:r>
            <a:r>
              <a:rPr lang="ru-RU" dirty="0" err="1"/>
              <a:t>педколлективу</a:t>
            </a:r>
            <a:r>
              <a:rPr lang="ru-RU" dirty="0"/>
              <a:t> перейти на более качественную ступень развития. </a:t>
            </a:r>
          </a:p>
          <a:p>
            <a:r>
              <a:rPr lang="ru-RU" dirty="0"/>
              <a:t>Эти этапы неизбежно проходит любой коллектив, задача методиста (руководителя)– понять, где сейчас находится ваш коллектив и выбрать нужную тактику. Алгоритм из пяти этапов поможет незаметно погрузить весь коллектив в инновационную работу.</a:t>
            </a:r>
          </a:p>
          <a:p>
            <a:r>
              <a:rPr lang="ru-RU" dirty="0"/>
              <a:t>На каждом этапе внедрения инноваций вы будете сталкиваться с определенной реакцией педагогов (К. М. Ушаков), которая чаще всего возникает в ответ на предложение о необходимости каких-либо перемен. </a:t>
            </a:r>
          </a:p>
        </p:txBody>
      </p:sp>
    </p:spTree>
    <p:extLst>
      <p:ext uri="{BB962C8B-B14F-4D97-AF65-F5344CB8AC3E}">
        <p14:creationId xmlns:p14="http://schemas.microsoft.com/office/powerpoint/2010/main" val="1186261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/>
              <a:t>На любом из уровней образовательная инновация развивается в пять этапов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04864"/>
            <a:ext cx="7745505" cy="38778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Первый этап</a:t>
            </a:r>
            <a:r>
              <a:rPr lang="ru-RU" dirty="0"/>
              <a:t> - инициация нововведения и принятие решения о необходимости внедрения новаций определенного типа. Инициация может быть вызвана к жизни внутренним побуждением лидера организации, но скорее всего причиной служит внешнее или внутреннее давление: приказ министерства, заказ отрасли на нового специалиста, изменения и процессы внутри самой организации. На практике часто инициатива нововведения идет не сверху, а снизу - от педагогов-новаторов.</a:t>
            </a:r>
          </a:p>
        </p:txBody>
      </p:sp>
    </p:spTree>
    <p:extLst>
      <p:ext uri="{BB962C8B-B14F-4D97-AF65-F5344CB8AC3E}">
        <p14:creationId xmlns:p14="http://schemas.microsoft.com/office/powerpoint/2010/main" val="3228129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Второй этап</a:t>
            </a:r>
            <a:r>
              <a:rPr lang="ru-RU" sz="3600" dirty="0"/>
              <a:t> - теоретический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7745505" cy="387781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Обоснование и проработка инноваций на основе психолого-педагогического анализа, прогнозирование того, как будет развиваться инновационный процесс и каковы его негативные и позитивные последствия. Этот этап является самым сложным, так как педагогические раздумья и способность &lt;помыслить иную педагогическую реальность&gt; (Г.П. Щедровицкий) предполагают: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владение психолого-педагогической теорией;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умение выстроить в единую концепцию свои идеи;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обоснование необходимости или неизбежности инновации;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выделение факторов, способствующих внедрению новшества.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Этот этап предполагает также информационное обеспечение планируемого нововведения. Тщательная работа на втором этапе влечет за собой успех на этапе внедрения инноваций в педагогический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1480456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Третий этап</a:t>
            </a:r>
            <a:r>
              <a:rPr lang="ru-RU" sz="3600" dirty="0"/>
              <a:t> - организационно-практический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Создание новых структур, способствующих освоению новшества: лабораторий, экспериментальных групп и т.д. Эти структуры должны быть мобильны, самостоятельны и независимы. На этом этапе важно найти сторонников инновационной идеи, особенно из числа влиятельных и авторитетных в организации лиц. Кроме того, надо предвосхитить отношение к новации многих других сотрудников из числа тех, кого прямо затронут эти новшества. Этот этап инновационного процесса заканчивается убеждением большинства членов организации в необходимости нововведений и создании благоприятного эмоционально-мотивационного фона.</a:t>
            </a:r>
          </a:p>
        </p:txBody>
      </p:sp>
    </p:spTree>
    <p:extLst>
      <p:ext uri="{BB962C8B-B14F-4D97-AF65-F5344CB8AC3E}">
        <p14:creationId xmlns:p14="http://schemas.microsoft.com/office/powerpoint/2010/main" val="2996701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Четвертый этап</a:t>
            </a:r>
            <a:r>
              <a:rPr lang="ru-RU" sz="3600" dirty="0"/>
              <a:t> - аналитический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dirty="0"/>
              <a:t>Обобщение и анализ полученной модели.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/>
              <a:t>На этом этапе надо осознать, на каком уровне осуществляется инновационный процесс; соотнести состояние образовательного учреждения в целом (или состояние преподавания конкретного предмета) с тем прогностическим состоянием, которого предполагалось достичь в результате нововведения. Если соответствия не состоялось, надо найти ответ на вопрос: почему?  </a:t>
            </a:r>
          </a:p>
        </p:txBody>
      </p:sp>
    </p:spTree>
    <p:extLst>
      <p:ext uri="{BB962C8B-B14F-4D97-AF65-F5344CB8AC3E}">
        <p14:creationId xmlns:p14="http://schemas.microsoft.com/office/powerpoint/2010/main" val="3393714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Пятый этап</a:t>
            </a:r>
            <a:r>
              <a:rPr lang="ru-RU" sz="3600" dirty="0"/>
              <a:t> - внедрение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Внедрение может быть пробным, а затем и полным. Успех на этом этапе зависит от трех факторов: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от материально-технической базы той учебной организации (или образовательной среды), где осуществляется новшество;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от квалификации преподавателей и руководителей, от их отношения к инновациям вообще, от их творческой активности;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от морально-психологического климата в организации (степени конфликтности, степени сплоченности сотрудников, текучести кадров, общественной оценки их труда и др.). </a:t>
            </a:r>
          </a:p>
        </p:txBody>
      </p:sp>
    </p:spTree>
    <p:extLst>
      <p:ext uri="{BB962C8B-B14F-4D97-AF65-F5344CB8AC3E}">
        <p14:creationId xmlns:p14="http://schemas.microsoft.com/office/powerpoint/2010/main" val="3665164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Социальные психологи делят людей по их отношению к инновациям на следующие типы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7761184" cy="4353347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1800" b="1" dirty="0"/>
              <a:t>Рационализаторы </a:t>
            </a:r>
            <a:r>
              <a:rPr lang="ru-RU" sz="1800" dirty="0"/>
              <a:t>- это работники, принимающие новаторские предложения только после тщательного анализа их полезности, возможностей использования, экономического и социального эффекта, вероятных трудностей на пути внедрения. Этот тип людей является наиболее оптимальным в работе с инновациями. </a:t>
            </a:r>
            <a:endParaRPr lang="ru-RU" sz="1800" b="1" dirty="0"/>
          </a:p>
          <a:p>
            <a:pPr marL="609600" indent="-609600">
              <a:lnSpc>
                <a:spcPct val="80000"/>
              </a:lnSpc>
            </a:pPr>
            <a:r>
              <a:rPr lang="ru-RU" sz="1800" b="1" dirty="0"/>
              <a:t>Нейтралы </a:t>
            </a:r>
            <a:r>
              <a:rPr lang="ru-RU" sz="1800" dirty="0"/>
              <a:t>- это те люди, которые действуют в зависимости от того, что им приказали или как на них повлияли. Отношение нейтрала к новинкам осторожное, инициативы он не проявляет. Но если ему прикажут, то он сделает то, что от него потребуют. </a:t>
            </a:r>
            <a:endParaRPr lang="ru-RU" sz="1800" b="1" dirty="0"/>
          </a:p>
          <a:p>
            <a:pPr marL="609600" indent="-609600">
              <a:lnSpc>
                <a:spcPct val="80000"/>
              </a:lnSpc>
            </a:pPr>
            <a:r>
              <a:rPr lang="ru-RU" sz="1800" b="1" dirty="0"/>
              <a:t>Скептики </a:t>
            </a:r>
            <a:r>
              <a:rPr lang="ru-RU" sz="1800" dirty="0"/>
              <a:t>- люди, которые не склонны на слово верить ни одному полезному предложению, даже очевидному для всех. Скептик может стать хорошим контролером проектов и предложений как человек, сомневающийся во всем, с чем он сталкивается. 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dirty="0"/>
              <a:t>Консерваторы </a:t>
            </a:r>
            <a:r>
              <a:rPr lang="ru-RU" sz="1800" dirty="0"/>
              <a:t>- такие же, как и скептики, но только их скептицизм практически не имеет границ. Даже если инновация продумана до мелочей, они ее отвергнут. </a:t>
            </a:r>
            <a:endParaRPr lang="ru-RU" sz="1800" b="1" dirty="0"/>
          </a:p>
          <a:p>
            <a:pPr marL="609600" indent="-609600">
              <a:lnSpc>
                <a:spcPct val="80000"/>
              </a:lnSpc>
            </a:pPr>
            <a:r>
              <a:rPr lang="ru-RU" sz="1800" b="1" dirty="0"/>
              <a:t>Ретрограды </a:t>
            </a:r>
            <a:r>
              <a:rPr lang="ru-RU" sz="1800" dirty="0"/>
              <a:t>- очень похожи на консерваторов. Разница в степени нигилизма. Отбрасывание новинок без анализа и до анализа - характерная черта ретрограда. Ретроград обращен в прошлое, но не ради изучения опыта, а для поиска оснований своим принципам - &lt;старое заведомо лучше нового&gt;, &lt;новое - это хорошо забытое старое&gt;, &lt;все велосипеды давно изобретены&gt; и т.п. Он активен, как новатор, но его активность расходуется на то, чтобы повернуть все назад, в прошлое.</a:t>
            </a:r>
          </a:p>
          <a:p>
            <a:pPr marL="609600" indent="-609600">
              <a:lnSpc>
                <a:spcPct val="8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8646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571612"/>
            <a:ext cx="7745505" cy="4983179"/>
          </a:xfrm>
        </p:spPr>
        <p:txBody>
          <a:bodyPr/>
          <a:lstStyle/>
          <a:p>
            <a:pPr>
              <a:buNone/>
            </a:pPr>
            <a:r>
              <a:rPr lang="ru-RU" sz="3200" dirty="0"/>
              <a:t>Педагогическая инновация в современных исследованиях рассматривается как нововведение в педагогическую деятельность, </a:t>
            </a:r>
            <a:r>
              <a:rPr lang="ru-RU" sz="3200" b="1" i="1" dirty="0"/>
              <a:t>изменение в содержании и технологии обучения и воспитания</a:t>
            </a:r>
            <a:r>
              <a:rPr lang="ru-RU" sz="3200" dirty="0"/>
              <a:t>, имеющее целью повышение их эффективности </a:t>
            </a:r>
          </a:p>
          <a:p>
            <a:pPr>
              <a:buNone/>
            </a:pPr>
            <a:r>
              <a:rPr lang="ru-RU" dirty="0"/>
              <a:t>[Педагогика: большая современная энциклопедия, с.198].</a:t>
            </a:r>
          </a:p>
        </p:txBody>
      </p:sp>
    </p:spTree>
    <p:extLst>
      <p:ext uri="{BB962C8B-B14F-4D97-AF65-F5344CB8AC3E}">
        <p14:creationId xmlns:p14="http://schemas.microsoft.com/office/powerpoint/2010/main" val="251246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1-й этап – отрицание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556792"/>
            <a:ext cx="7745505" cy="3877815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Любое нововведение вызывает отрицание и непринятие. Педагоги с большим стажем в работе всегда ориентируются на прошлое, не видят смысла менять привычный профессиональный уклад. Этот этап характеризуется негативным отношением педагогов к инновациям, связанным с сохранением стереотипов образовательной деятельности.</a:t>
            </a:r>
          </a:p>
          <a:p>
            <a:r>
              <a:rPr lang="ru-RU" sz="8000" dirty="0"/>
              <a:t>Первый вопрос, который задают педагоги после предложения что-то изменить в своей работе, это вопрос «Зачем?». Стремления педагогов к совместной работе в условиях инноваций не наблюдается. Обычно возникает проблема в общении между молодыми специалистами и педагогами с большим стажем работы. Наблюдается недостаток знаний в организации и внедрении инновационных процессов. Отсутствует система стимулирования инновационных педагогических навыков.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8000" b="1" dirty="0"/>
              <a:t>Какие ваши действия?</a:t>
            </a:r>
          </a:p>
        </p:txBody>
      </p:sp>
    </p:spTree>
    <p:extLst>
      <p:ext uri="{BB962C8B-B14F-4D97-AF65-F5344CB8AC3E}">
        <p14:creationId xmlns:p14="http://schemas.microsoft.com/office/powerpoint/2010/main" val="210705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Какие ваши действия?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Прежде всего, не торопите педагогов. Дайте им время, чтобы адаптироваться к восприятию нового. Предлагайте как можно больше информации и фактов, чтобы они поняли неизбежность изменений. Ориентируйте педагогов на будущее: описывайте, что произойдет после нововведения. Ваша основная задача – создать мотивационные условия вхождения коллектива в инновационную деятельность.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36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2-й этап – сопротивление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Это самый сложный этап. На этом этапе у многих педагогов может проявляться раздражение, депрессия, ощущение личного поражения. Нововведения требуют много времени, в том числе и после работы, так как они связаны с изучением новой литературы, новых технологий, методик. Типичными выражениями педагогов могут быть такие: «Я всю ночь не спала из-за этого…».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Какие ваши действия?</a:t>
            </a:r>
          </a:p>
        </p:txBody>
      </p:sp>
    </p:spTree>
    <p:extLst>
      <p:ext uri="{BB962C8B-B14F-4D97-AF65-F5344CB8AC3E}">
        <p14:creationId xmlns:p14="http://schemas.microsoft.com/office/powerpoint/2010/main" val="176741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ваши действия?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87313">
              <a:buNone/>
            </a:pPr>
            <a:r>
              <a:rPr lang="ru-RU" dirty="0"/>
              <a:t>На этом этапе важно слушать и слышать педагогов, давать им своевременную обратную связь. Оказывайте им не только методическую, но и психологическую поддержку, при необходимости давайте возможность «выпустить пар». При этом продолжайте демонстрировать серьезность намерений введения новшеств. Чтобы уменьшить сопротивление новому, важно создать в коллективе положительный психологический микроклимат. </a:t>
            </a:r>
          </a:p>
          <a:p>
            <a:pPr marL="0" indent="87313">
              <a:buNone/>
            </a:pPr>
            <a:r>
              <a:rPr lang="ru-RU" dirty="0"/>
              <a:t>(Исследование психологического климата в коллективе. Выявление проблем, направлений работы для создания благоприятного климата)</a:t>
            </a:r>
          </a:p>
          <a:p>
            <a:pPr marL="0" indent="87313">
              <a:buNone/>
            </a:pPr>
            <a:r>
              <a:rPr lang="ru-RU" dirty="0"/>
              <a:t>Этот этап заканчивается тогда, когда педагоги признают, что нововведения неизбежны и все равно будут внедрены.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626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3-й этап – исследование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На этом этапе у педагогов появляются собственные идеи, но они все еще действуют хаотично и недостаточно концентрируют свое внимание на проблеме. Есть вероятность, что в это время они придут к вам с вашей же перефразированной идеей. В этот момент главное – помочь педагогам выделить приоритеты деятельности.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Какие ваши действия?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095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ваши действия?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Используйте «мозговые штурмы». Не забывайте демонстрировать собственную вовлеченность. В процессе обсуждения идей с коллективом преследуйте только краткосрочные цели и тщательно следите за действиями педагогов. Старайтесь не говорить «нет» слишком быстро и часто. Поддерживайте динамику происходящего всеми доступными способами.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092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4-й этап – вовлеченность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этом этапе часто педагоги объединяются в малые группы – творческие группы. Это признак того, что они </a:t>
            </a:r>
          </a:p>
          <a:p>
            <a:pPr marL="0" indent="0">
              <a:buNone/>
            </a:pPr>
            <a:r>
              <a:rPr lang="ru-RU" dirty="0"/>
              <a:t>вовлечены в процесс, готовы к сотрудничеству.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Какие ваши действия?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509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ваши действия?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Уточните цель и задачи деятельности творческой группы, координируйте их работу. Поддерживайте новые ритуалы в жизни коллектива, идеи педагогов. Вместе определяйте долгосрочные цели и планируйте задачи. Сосредоточьтесь на наиболее «успешных» педагогах, назначайте их координаторами работы творческих групп.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893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5-й этап – </a:t>
            </a:r>
            <a:r>
              <a:rPr lang="ru-RU" sz="3600" dirty="0" err="1"/>
              <a:t>традиционализация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этом этапе инновации, нововведения входят в повседневную жизнь педагогов, становятся ежедневной «приятной рутиной».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Какие ваши действия? </a:t>
            </a:r>
          </a:p>
        </p:txBody>
      </p:sp>
    </p:spTree>
    <p:extLst>
      <p:ext uri="{BB962C8B-B14F-4D97-AF65-F5344CB8AC3E}">
        <p14:creationId xmlns:p14="http://schemas.microsoft.com/office/powerpoint/2010/main" val="4085123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ваши действия?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Поддерживайте и поощряйте </a:t>
            </a:r>
            <a:r>
              <a:rPr lang="ru-RU" dirty="0" err="1"/>
              <a:t>педколлектив</a:t>
            </a:r>
            <a:r>
              <a:rPr lang="ru-RU" dirty="0"/>
              <a:t>. Способствуйте активному распространению педагогического опыта. На каждом этапе выбирайте тактику в работе с </a:t>
            </a:r>
            <a:r>
              <a:rPr lang="ru-RU" dirty="0" err="1"/>
              <a:t>педколлективом</a:t>
            </a:r>
            <a:r>
              <a:rPr lang="ru-RU" dirty="0"/>
              <a:t>, которая поможет не усугубить ситуацию.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/>
              <a:t>Главное условие и совет: нельзя переходить на другой этап, если предыдущий еще не пройден!</a:t>
            </a:r>
          </a:p>
        </p:txBody>
      </p:sp>
    </p:spTree>
    <p:extLst>
      <p:ext uri="{BB962C8B-B14F-4D97-AF65-F5344CB8AC3E}">
        <p14:creationId xmlns:p14="http://schemas.microsoft.com/office/powerpoint/2010/main" val="397580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071547"/>
            <a:ext cx="7745505" cy="50546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 сути своей  новизна всегда относительна. Новшество не обязательно является чем-то новым, но обязательно чем–то лучшим и может быть продемонстрировано само по себе.</a:t>
            </a:r>
          </a:p>
          <a:p>
            <a:pPr>
              <a:buNone/>
            </a:pPr>
            <a:r>
              <a:rPr lang="ru-RU" i="1" dirty="0"/>
              <a:t>Инновации педагога или учреждения могут быть представлены в виде:</a:t>
            </a:r>
            <a:endParaRPr lang="ru-RU" dirty="0"/>
          </a:p>
          <a:p>
            <a:r>
              <a:rPr lang="ru-RU" dirty="0"/>
              <a:t>абсолютной новизны (отсутствие в данной сфере аналогов и прототипов),  </a:t>
            </a:r>
          </a:p>
          <a:p>
            <a:r>
              <a:rPr lang="ru-RU" dirty="0"/>
              <a:t>относительной новизны (внесение некоторых изменений в имеющуюся практику).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567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Семь тактик «Как действовать, если коллектив против инноваций»</a:t>
            </a:r>
          </a:p>
        </p:txBody>
      </p:sp>
    </p:spTree>
    <p:extLst>
      <p:ext uri="{BB962C8B-B14F-4D97-AF65-F5344CB8AC3E}">
        <p14:creationId xmlns:p14="http://schemas.microsoft.com/office/powerpoint/2010/main" val="3213324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4" y="188640"/>
            <a:ext cx="7992888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064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28092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96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8568952" cy="64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61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Пять советов, как создать в коллективе положительный психологический климат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Создавайте атмосферу активного творчества. Предлагайте педагогам анализировать идеи коллег, просите аргументировать свою точку зрения. </a:t>
            </a:r>
          </a:p>
          <a:p>
            <a:pPr marL="0" indent="0">
              <a:buNone/>
            </a:pPr>
            <a:r>
              <a:rPr lang="ru-RU" dirty="0"/>
              <a:t>2. Научитесь видеть в каждом педагоге личность. Уважайте их выбор, дайте возможность апробировать свои идеи, почувствовать азарт, вдохновение от новых знаний и открытий. </a:t>
            </a:r>
          </a:p>
          <a:p>
            <a:pPr marL="0" indent="0">
              <a:buNone/>
            </a:pPr>
            <a:r>
              <a:rPr lang="ru-RU" dirty="0"/>
              <a:t>3. Поощряйте педагогов за оригинальные идеи. Дайте понять, что они ценны для вас и всего коллектива.</a:t>
            </a:r>
          </a:p>
          <a:p>
            <a:pPr marL="0" indent="0">
              <a:buNone/>
            </a:pPr>
            <a:r>
              <a:rPr lang="ru-RU" dirty="0"/>
              <a:t>4. Не используйте в общении глаголы повелительного наклонения. Иначе рискуете вызвать негативную ответную реакцию коллег. Вежливость приятна всем. </a:t>
            </a:r>
          </a:p>
          <a:p>
            <a:pPr marL="0" indent="0">
              <a:buNone/>
            </a:pPr>
            <a:r>
              <a:rPr lang="ru-RU" dirty="0"/>
              <a:t>5. Избегайте слова «должны». Оно вызывает психологический дискомфорт, внутреннее подсознательное сопротивление. Лучше сказать «выбирайте», «решение остается за вами» </a:t>
            </a:r>
          </a:p>
        </p:txBody>
      </p:sp>
    </p:spTree>
    <p:extLst>
      <p:ext uri="{BB962C8B-B14F-4D97-AF65-F5344CB8AC3E}">
        <p14:creationId xmlns:p14="http://schemas.microsoft.com/office/powerpoint/2010/main" val="12546947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7745505" cy="5040560"/>
          </a:xfrm>
        </p:spPr>
        <p:txBody>
          <a:bodyPr>
            <a:normAutofit/>
          </a:bodyPr>
          <a:lstStyle/>
          <a:p>
            <a:r>
              <a:rPr lang="ru-RU" sz="2400" dirty="0"/>
              <a:t>Благодаря внедрению инноваций, вы сможете сформировать инновационную инфраструктуру, обеспечить устойчивое развитие и дальнейшее распространение передового опыта. </a:t>
            </a:r>
          </a:p>
          <a:p>
            <a:r>
              <a:rPr lang="ru-RU" sz="2400" dirty="0"/>
              <a:t>Также эта работа будет способствовать повышению имиджа ОО, позволит занять лидирующую позицию на рынке образовательных услуг. С помощью расширенного диапазона мероприятий педагоги смогут раскрыть, развить и реализовать творческие замыслы, что будет способствовать улучшению качества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134484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214423"/>
            <a:ext cx="7745505" cy="4911740"/>
          </a:xfrm>
        </p:spPr>
        <p:txBody>
          <a:bodyPr/>
          <a:lstStyle/>
          <a:p>
            <a:endParaRPr lang="ru-RU" dirty="0"/>
          </a:p>
          <a:p>
            <a:pPr algn="ctr">
              <a:buNone/>
            </a:pPr>
            <a:r>
              <a:rPr lang="ru-RU" sz="4000" b="1" dirty="0"/>
              <a:t>Вам непременно придется проводить инновации, если перед вами будет стоять   проблема выживания </a:t>
            </a:r>
            <a:r>
              <a:rPr lang="ru-RU" b="1" dirty="0"/>
              <a:t>								Фред Смит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77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980728"/>
            <a:ext cx="7745505" cy="387781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dirty="0"/>
              <a:t>Что заставляет образовательные организации (педагогов) внедрять инновации???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69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3200" dirty="0"/>
              <a:t>Социально-экономические преобразования</a:t>
            </a:r>
          </a:p>
          <a:p>
            <a:pPr marL="457200" indent="-457200">
              <a:buAutoNum type="arabicPeriod"/>
            </a:pPr>
            <a:r>
              <a:rPr lang="ru-RU" sz="3200" dirty="0"/>
              <a:t>Обучающиеся</a:t>
            </a:r>
          </a:p>
          <a:p>
            <a:pPr marL="457200" indent="-457200">
              <a:buAutoNum type="arabicPeriod"/>
            </a:pPr>
            <a:r>
              <a:rPr lang="ru-RU" sz="3200" dirty="0"/>
              <a:t>Личная готовность педагога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9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052736"/>
            <a:ext cx="7761185" cy="5073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/>
              <a:t>Стимулируют инновационную направленность педагогической деятельности социально-экономические преобразования, которые происходят в обществе и в самой системе образования, обновленная образовательная политика, которая заявлена в стратегических документах.</a:t>
            </a:r>
          </a:p>
        </p:txBody>
      </p:sp>
    </p:spTree>
    <p:extLst>
      <p:ext uri="{BB962C8B-B14F-4D97-AF65-F5344CB8AC3E}">
        <p14:creationId xmlns:p14="http://schemas.microsoft.com/office/powerpoint/2010/main" val="340994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2725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841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56263" cy="1054250"/>
          </a:xfrm>
        </p:spPr>
        <p:txBody>
          <a:bodyPr/>
          <a:lstStyle/>
          <a:p>
            <a:r>
              <a:rPr lang="ru-RU" sz="3600" dirty="0"/>
              <a:t>Уровни инновационной работы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Федеральный</a:t>
            </a:r>
          </a:p>
          <a:p>
            <a:r>
              <a:rPr lang="ru-RU" dirty="0"/>
              <a:t>Региональный</a:t>
            </a:r>
          </a:p>
          <a:p>
            <a:r>
              <a:rPr lang="ru-RU" dirty="0"/>
              <a:t>Городской</a:t>
            </a:r>
          </a:p>
          <a:p>
            <a:r>
              <a:rPr lang="ru-RU" dirty="0"/>
              <a:t>Локальный</a:t>
            </a:r>
          </a:p>
        </p:txBody>
      </p:sp>
    </p:spTree>
    <p:extLst>
      <p:ext uri="{BB962C8B-B14F-4D97-AF65-F5344CB8AC3E}">
        <p14:creationId xmlns:p14="http://schemas.microsoft.com/office/powerpoint/2010/main" val="3387141945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3039</TotalTime>
  <Words>2614</Words>
  <Application>Microsoft Office PowerPoint</Application>
  <PresentationFormat>Экран (4:3)</PresentationFormat>
  <Paragraphs>162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Verdana</vt:lpstr>
      <vt:lpstr>Wingdings</vt:lpstr>
      <vt:lpstr>Специальное оформление</vt:lpstr>
      <vt:lpstr>Презентация PowerPoint</vt:lpstr>
      <vt:lpstr>Инновация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инновационной работы</vt:lpstr>
      <vt:lpstr> Инновационная площадка по реализации инновационных проектов </vt:lpstr>
      <vt:lpstr>Федеральный уровень https://fip.expert</vt:lpstr>
      <vt:lpstr>Федеральный уровень https://fip.expert </vt:lpstr>
      <vt:lpstr>Региональный уровень </vt:lpstr>
      <vt:lpstr>     Инновационная деятельность педагога в современных условиях</vt:lpstr>
      <vt:lpstr>Определение понятия  «инновационная деятельность педагога»</vt:lpstr>
      <vt:lpstr>Готовность к инновационной деятельности</vt:lpstr>
      <vt:lpstr>Инновационная деятельность педагога зависит: </vt:lpstr>
      <vt:lpstr>Нельзя дать того, чего не имеешь </vt:lpstr>
      <vt:lpstr>Специфика новаторства </vt:lpstr>
      <vt:lpstr>Классификация новаторства </vt:lpstr>
      <vt:lpstr>Проблемы внедрения инноваций </vt:lpstr>
      <vt:lpstr>Мотивы участия в инновационной деятельности</vt:lpstr>
      <vt:lpstr>Презентация PowerPoint</vt:lpstr>
      <vt:lpstr>На любом из уровней образовательная инновация развивается в пять этапов</vt:lpstr>
      <vt:lpstr>Второй этап - теоретический</vt:lpstr>
      <vt:lpstr>Третий этап - организационно-практический</vt:lpstr>
      <vt:lpstr>Четвертый этап - аналитический</vt:lpstr>
      <vt:lpstr>Пятый этап - внедрение</vt:lpstr>
      <vt:lpstr>Социальные психологи делят людей по их отношению к инновациям на следующие типы</vt:lpstr>
      <vt:lpstr>1-й этап – отрицание </vt:lpstr>
      <vt:lpstr>Какие ваши действия?</vt:lpstr>
      <vt:lpstr>2-й этап – сопротивление</vt:lpstr>
      <vt:lpstr>Какие ваши действия?</vt:lpstr>
      <vt:lpstr>3-й этап – исследование</vt:lpstr>
      <vt:lpstr>Какие ваши действия?</vt:lpstr>
      <vt:lpstr>4-й этап – вовлеченность</vt:lpstr>
      <vt:lpstr>Какие ваши действия?</vt:lpstr>
      <vt:lpstr>5-й этап – традиционализация</vt:lpstr>
      <vt:lpstr>Какие ваши действия?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Пять советов, как создать в коллективе положительный психологический климат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Ахметьянова Элиза Рашитовна</dc:creator>
  <cp:lastModifiedBy>AdminCnppm</cp:lastModifiedBy>
  <cp:revision>318</cp:revision>
  <cp:lastPrinted>2011-09-23T09:38:03Z</cp:lastPrinted>
  <dcterms:created xsi:type="dcterms:W3CDTF">2015-08-07T12:32:13Z</dcterms:created>
  <dcterms:modified xsi:type="dcterms:W3CDTF">2025-11-19T05:14:27Z</dcterms:modified>
</cp:coreProperties>
</file>